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78" r:id="rId3"/>
    <p:sldId id="282" r:id="rId4"/>
    <p:sldId id="283" r:id="rId5"/>
    <p:sldId id="285" r:id="rId6"/>
    <p:sldId id="293" r:id="rId7"/>
    <p:sldId id="295" r:id="rId8"/>
    <p:sldId id="284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4" r:id="rId17"/>
    <p:sldId id="301" r:id="rId18"/>
    <p:sldId id="296" r:id="rId19"/>
    <p:sldId id="297" r:id="rId20"/>
    <p:sldId id="298" r:id="rId21"/>
    <p:sldId id="299" r:id="rId22"/>
    <p:sldId id="30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00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2524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309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473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307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037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768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0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5679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63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9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2879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2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416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4813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64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937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69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s.google.com/maps/documentation/android-sdk/intro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Móviles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Telemática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INGENIERÍA DE SISTEMAS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s" dirty="0" smtClean="0"/>
              <a:t>iseño de medios interactivos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992802" y="1419622"/>
            <a:ext cx="61246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ACTION_DOWN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toca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r>
              <a:rPr lang="es-ES" sz="1200" dirty="0" smtClean="0">
                <a:latin typeface="Consolas" panose="020B0609020204030204" pitchFamily="49" charset="0"/>
              </a:rPr>
              <a:t>.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ACTION_MOVE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 smtClean="0">
                <a:latin typeface="Consolas" panose="020B0609020204030204" pitchFamily="49" charset="0"/>
              </a:rPr>
              <a:t>Ocurre cuando se arrastra el dedo luego de ser tocado el View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i="1" dirty="0" err="1" smtClean="0">
                <a:latin typeface="Consolas" panose="020B0609020204030204" pitchFamily="49" charset="0"/>
              </a:rPr>
              <a:t>MotionEvent.</a:t>
            </a:r>
            <a:r>
              <a:rPr lang="es-ES" sz="1200" b="1" i="1" dirty="0" err="1" smtClean="0">
                <a:latin typeface="Consolas" panose="020B0609020204030204" pitchFamily="49" charset="0"/>
              </a:rPr>
              <a:t>ACTION_UP</a:t>
            </a:r>
            <a:r>
              <a:rPr lang="es-ES" sz="1200" i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Ocurre cuando se </a:t>
            </a:r>
            <a:r>
              <a:rPr lang="es-ES" sz="1200" dirty="0" smtClean="0">
                <a:latin typeface="Consolas" panose="020B0609020204030204" pitchFamily="49" charset="0"/>
              </a:rPr>
              <a:t>levanta el dedo y se deja de tocar el </a:t>
            </a:r>
            <a:r>
              <a:rPr lang="es-ES" sz="1200" dirty="0" err="1" smtClean="0">
                <a:latin typeface="Consolas" panose="020B0609020204030204" pitchFamily="49" charset="0"/>
              </a:rPr>
              <a:t>view</a:t>
            </a:r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  <a:p>
            <a:endParaRPr lang="es-ES" sz="1200" dirty="0" smtClean="0">
              <a:latin typeface="Consolas" panose="020B0609020204030204" pitchFamily="49" charset="0"/>
            </a:endParaRPr>
          </a:p>
        </p:txBody>
      </p:sp>
      <p:sp>
        <p:nvSpPr>
          <p:cNvPr id="15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echa en U 17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19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65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31840" y="353427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latin typeface="Consolas" panose="020B0609020204030204" pitchFamily="49" charset="0"/>
              </a:rPr>
              <a:t>NOTA: Se retorna true para darle continuidad al gesto</a:t>
            </a:r>
          </a:p>
        </p:txBody>
      </p:sp>
      <p:sp>
        <p:nvSpPr>
          <p:cNvPr id="6" name="Rectangle 5"/>
          <p:cNvSpPr/>
          <p:nvPr/>
        </p:nvSpPr>
        <p:spPr>
          <a:xfrm>
            <a:off x="359604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DOWN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1211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MOVE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28184" y="2427734"/>
            <a:ext cx="79208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UP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11" idx="1"/>
          </p:cNvCxnSpPr>
          <p:nvPr/>
        </p:nvCxnSpPr>
        <p:spPr>
          <a:xfrm>
            <a:off x="4388132" y="2751770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704202" y="2754279"/>
            <a:ext cx="5239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1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echa en U 21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3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11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60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55776" y="1635646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860032" y="1639212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4" idx="3"/>
            <a:endCxn id="16" idx="1"/>
          </p:cNvCxnSpPr>
          <p:nvPr/>
        </p:nvCxnSpPr>
        <p:spPr>
          <a:xfrm>
            <a:off x="3955461" y="2607754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11560" y="380252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 smtClean="0">
                <a:latin typeface="+mj-lt"/>
              </a:rPr>
              <a:t>Se utiliza el </a:t>
            </a:r>
            <a:r>
              <a:rPr lang="es-ES" i="1" dirty="0" err="1" smtClean="0">
                <a:latin typeface="+mj-lt"/>
              </a:rPr>
              <a:t>Intent</a:t>
            </a:r>
            <a:r>
              <a:rPr lang="es-ES" i="1" dirty="0" smtClean="0">
                <a:latin typeface="+mj-lt"/>
              </a:rPr>
              <a:t> </a:t>
            </a:r>
            <a:r>
              <a:rPr lang="es-ES" dirty="0" smtClean="0">
                <a:latin typeface="+mj-lt"/>
              </a:rPr>
              <a:t>para navegar de una actividad a otra</a:t>
            </a:r>
            <a:endParaRPr lang="es-ES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18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55776" y="1635646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860032" y="1639212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4" idx="3"/>
            <a:endCxn id="16" idx="1"/>
          </p:cNvCxnSpPr>
          <p:nvPr/>
        </p:nvCxnSpPr>
        <p:spPr>
          <a:xfrm>
            <a:off x="3955461" y="2607754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11560" y="3802523"/>
            <a:ext cx="67687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El código es muy simple. Por ejemplo, estando en la Activity1 se puede ir a la Activity2 </a:t>
            </a:r>
            <a:r>
              <a:rPr lang="es-ES" dirty="0" err="1" smtClean="0">
                <a:latin typeface="+mj-lt"/>
              </a:rPr>
              <a:t>asi</a:t>
            </a:r>
            <a:r>
              <a:rPr lang="es-ES" dirty="0" smtClean="0">
                <a:latin typeface="+mj-lt"/>
              </a:rPr>
              <a:t>: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</a:t>
            </a:r>
            <a:r>
              <a:rPr lang="es-ES" dirty="0" smtClean="0">
                <a:latin typeface="Consolas" panose="020B0609020204030204" pitchFamily="49" charset="0"/>
              </a:rPr>
              <a:t>(i);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4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Intent</a:t>
            </a:r>
            <a:r>
              <a:rPr lang="es-ES" dirty="0" smtClean="0"/>
              <a:t> (</a:t>
            </a:r>
            <a:r>
              <a:rPr lang="es-ES" dirty="0" err="1" smtClean="0"/>
              <a:t>CallBack</a:t>
            </a:r>
            <a:r>
              <a:rPr lang="es-ES" dirty="0" smtClean="0"/>
              <a:t> de las </a:t>
            </a:r>
            <a:r>
              <a:rPr lang="es-ES" dirty="0" err="1" smtClean="0"/>
              <a:t>Activities</a:t>
            </a:r>
            <a:r>
              <a:rPr lang="es-ES" dirty="0" smtClean="0"/>
              <a:t>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55776" y="1635646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860032" y="1639212"/>
            <a:ext cx="1399685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Activity2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55461" y="2283718"/>
            <a:ext cx="904571" cy="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11560" y="3802523"/>
            <a:ext cx="67687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+mj-lt"/>
              </a:rPr>
              <a:t>El código es muy simple. Por ejemplo, estando en la Activity1 se puede ir a la Activity2 </a:t>
            </a:r>
            <a:r>
              <a:rPr lang="es-ES" dirty="0" err="1" smtClean="0">
                <a:latin typeface="+mj-lt"/>
              </a:rPr>
              <a:t>asi</a:t>
            </a:r>
            <a:r>
              <a:rPr lang="es-ES" dirty="0" smtClean="0">
                <a:latin typeface="+mj-lt"/>
              </a:rPr>
              <a:t>: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 i = new </a:t>
            </a:r>
            <a:r>
              <a:rPr lang="es-ES" dirty="0" err="1" smtClean="0">
                <a:latin typeface="Consolas" panose="020B0609020204030204" pitchFamily="49" charset="0"/>
              </a:rPr>
              <a:t>Intent</a:t>
            </a:r>
            <a:r>
              <a:rPr lang="es-ES" dirty="0" smtClean="0">
                <a:latin typeface="Consolas" panose="020B0609020204030204" pitchFamily="49" charset="0"/>
              </a:rPr>
              <a:t>(</a:t>
            </a:r>
            <a:r>
              <a:rPr lang="es-ES" dirty="0" err="1" smtClean="0">
                <a:latin typeface="Consolas" panose="020B0609020204030204" pitchFamily="49" charset="0"/>
              </a:rPr>
              <a:t>this</a:t>
            </a:r>
            <a:r>
              <a:rPr lang="es-ES" dirty="0" smtClean="0">
                <a:latin typeface="Consolas" panose="020B0609020204030204" pitchFamily="49" charset="0"/>
              </a:rPr>
              <a:t>, Activity2.class);</a:t>
            </a:r>
          </a:p>
          <a:p>
            <a:r>
              <a:rPr lang="es-ES" dirty="0" err="1" smtClean="0">
                <a:latin typeface="Consolas" panose="020B0609020204030204" pitchFamily="49" charset="0"/>
              </a:rPr>
              <a:t>startActivityForResult</a:t>
            </a:r>
            <a:r>
              <a:rPr lang="es-ES" dirty="0" smtClean="0">
                <a:latin typeface="Consolas" panose="020B0609020204030204" pitchFamily="49" charset="0"/>
              </a:rPr>
              <a:t>(i, </a:t>
            </a:r>
            <a:r>
              <a:rPr lang="es-ES" i="1" dirty="0" err="1" smtClean="0">
                <a:latin typeface="Consolas" panose="020B0609020204030204" pitchFamily="49" charset="0"/>
              </a:rPr>
              <a:t>requestCode</a:t>
            </a:r>
            <a:r>
              <a:rPr lang="es-ES" dirty="0" smtClean="0"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3932312" y="2931790"/>
            <a:ext cx="9277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155718" y="1954060"/>
            <a:ext cx="50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95936" y="2617038"/>
            <a:ext cx="815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11, 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14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ACTIVIDAD EN CLASE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3533016" cy="3017520"/>
          </a:xfrm>
        </p:spPr>
        <p:txBody>
          <a:bodyPr/>
          <a:lstStyle/>
          <a:p>
            <a:r>
              <a:rPr lang="es-ES" dirty="0" smtClean="0"/>
              <a:t>Cree una actividad principal que tenga un botón de configuración. El botón de configuración me permite cambiar el color de la actividad principal.</a:t>
            </a:r>
          </a:p>
          <a:p>
            <a:r>
              <a:rPr lang="es-ES" dirty="0" smtClean="0"/>
              <a:t>La actividad tendrá cuatro botones y para seleccionar el color, el usuario debe arrastrar el botón hasta la zona inferior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4565764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ángulo 4"/>
          <p:cNvSpPr/>
          <p:nvPr/>
        </p:nvSpPr>
        <p:spPr>
          <a:xfrm>
            <a:off x="6804248" y="1560913"/>
            <a:ext cx="1656184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engran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796136" y="1635646"/>
            <a:ext cx="341263" cy="3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/>
          <p:cNvCxnSpPr/>
          <p:nvPr/>
        </p:nvCxnSpPr>
        <p:spPr>
          <a:xfrm>
            <a:off x="6156176" y="1801589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 flipH="1">
            <a:off x="5717892" y="3867894"/>
            <a:ext cx="12303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48264" y="1707654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Red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6948264" y="2172981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Black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929164" y="2639123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White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6929164" y="3105264"/>
            <a:ext cx="136815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Blue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6929164" y="3611231"/>
            <a:ext cx="1387252" cy="4661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Arrastre aquí su color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09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RETO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FECHA DE ENTREGA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28 de febrero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73959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2675" t="10800" r="42241" b="9400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pic>
        <p:nvPicPr>
          <p:cNvPr id="1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887883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1028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959041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6"/>
          <a:srcRect l="14169" t="26200" r="64569" b="8000"/>
          <a:stretch/>
        </p:blipFill>
        <p:spPr>
          <a:xfrm>
            <a:off x="3703498" y="1427906"/>
            <a:ext cx="1788118" cy="3112649"/>
          </a:xfrm>
          <a:prstGeom prst="rect">
            <a:avLst/>
          </a:prstGeom>
          <a:scene3d>
            <a:camera prst="perspectiveRight">
              <a:rot lat="0" lon="19199990" rev="0"/>
            </a:camera>
            <a:lightRig rig="threePt" dir="t"/>
          </a:scene3d>
        </p:spPr>
      </p:pic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283968" y="2174496"/>
            <a:ext cx="16561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/>
          <p:nvPr/>
        </p:nvCxnSpPr>
        <p:spPr>
          <a:xfrm>
            <a:off x="5040632" y="2931790"/>
            <a:ext cx="899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/>
          <p:nvPr/>
        </p:nvCxnSpPr>
        <p:spPr>
          <a:xfrm>
            <a:off x="5059568" y="4011910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Permite agregar nuevos lugares para que la app los recuerde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Este marcador está puesto donde se encuentre ubicada la persona</a:t>
            </a:r>
            <a:endParaRPr lang="es-CO" sz="1100" dirty="0"/>
          </a:p>
        </p:txBody>
      </p:sp>
      <p:sp>
        <p:nvSpPr>
          <p:cNvPr id="34" name="CuadroTexto 33"/>
          <p:cNvSpPr txBox="1"/>
          <p:nvPr/>
        </p:nvSpPr>
        <p:spPr>
          <a:xfrm>
            <a:off x="5907000" y="2781867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marcador está puesto donde se encuentre ubicada la persona</a:t>
            </a:r>
            <a:endParaRPr lang="es-CO" sz="11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5940152" y="379646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El cajón de información dirá información acerca del estado de la persona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259082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169" t="26200" r="64569" b="8000"/>
          <a:stretch/>
        </p:blipFill>
        <p:spPr>
          <a:xfrm>
            <a:off x="3654252" y="1386547"/>
            <a:ext cx="1880484" cy="3273435"/>
          </a:xfrm>
          <a:prstGeom prst="rect">
            <a:avLst/>
          </a:prstGeom>
          <a:scene3d>
            <a:camera prst="perspectiveRight">
              <a:rot lat="0" lon="19499996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El lugar más cercano es La Universidad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22" name="Conector recto de flecha 21"/>
          <p:cNvCxnSpPr/>
          <p:nvPr/>
        </p:nvCxnSpPr>
        <p:spPr>
          <a:xfrm>
            <a:off x="5040632" y="1926919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>
            <a:off x="4752600" y="2345461"/>
            <a:ext cx="1152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907000" y="1614492"/>
            <a:ext cx="2232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implementación es libre, pero poder normar y marcar el lugar.</a:t>
            </a:r>
            <a:endParaRPr lang="es-CO" sz="1100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907000" y="2045379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La información del marcado que debe ofrecer es a cuántos metros se encuentra el usuario del lugar.</a:t>
            </a:r>
            <a:endParaRPr lang="es-CO" sz="1100" dirty="0"/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9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Views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6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4169" t="27226" r="65750" b="7675"/>
          <a:stretch/>
        </p:blipFill>
        <p:spPr>
          <a:xfrm>
            <a:off x="4035523" y="1411108"/>
            <a:ext cx="1777702" cy="3241691"/>
          </a:xfrm>
          <a:prstGeom prst="rect">
            <a:avLst/>
          </a:prstGeom>
          <a:scene3d>
            <a:camera prst="perspectiveRight">
              <a:rot lat="0" lon="19799998" rev="0"/>
            </a:camera>
            <a:lightRig rig="threePt" dir="t"/>
          </a:scene3d>
        </p:spPr>
      </p:pic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1944473" y="2250169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Universidad </a:t>
            </a:r>
            <a:r>
              <a:rPr lang="es-ES" sz="500" dirty="0" err="1" smtClean="0">
                <a:solidFill>
                  <a:schemeClr val="bg1"/>
                </a:solidFill>
              </a:rPr>
              <a:t>Icesi</a:t>
            </a:r>
            <a:endParaRPr lang="es-ES" sz="500" dirty="0" smtClean="0">
              <a:solidFill>
                <a:schemeClr val="bg1"/>
              </a:solidFill>
            </a:endParaRPr>
          </a:p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a 500m del lugar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220072" y="4083918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907000" y="3874646"/>
            <a:ext cx="22322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Si se encuentra muy cerca al punto, el cajón de información le debe decir a cuánto está.</a:t>
            </a:r>
            <a:endParaRPr lang="es-CO" sz="1100" dirty="0"/>
          </a:p>
        </p:txBody>
      </p:sp>
    </p:spTree>
    <p:extLst>
      <p:ext uri="{BB962C8B-B14F-4D97-AF65-F5344CB8AC3E}">
        <p14:creationId xmlns:p14="http://schemas.microsoft.com/office/powerpoint/2010/main" val="141614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4563" t="26200" r="65356" b="8001"/>
          <a:stretch/>
        </p:blipFill>
        <p:spPr>
          <a:xfrm>
            <a:off x="3869542" y="1519758"/>
            <a:ext cx="1658421" cy="3056698"/>
          </a:xfrm>
          <a:prstGeom prst="rect">
            <a:avLst/>
          </a:prstGeom>
          <a:scene3d>
            <a:camera prst="perspectiveRight">
              <a:rot lat="0" lon="19799994" rev="0"/>
            </a:camera>
            <a:lightRig rig="threePt" dir="t"/>
          </a:scene3d>
        </p:spPr>
      </p:pic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Conector recto de flecha 22"/>
          <p:cNvCxnSpPr/>
          <p:nvPr/>
        </p:nvCxnSpPr>
        <p:spPr>
          <a:xfrm>
            <a:off x="5076056" y="2571750"/>
            <a:ext cx="6846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5760712" y="2421501"/>
            <a:ext cx="2232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/>
              <a:t>Cuando de </a:t>
            </a:r>
            <a:r>
              <a:rPr lang="es-ES" sz="1100" dirty="0" err="1" smtClean="0"/>
              <a:t>click</a:t>
            </a:r>
            <a:r>
              <a:rPr lang="es-ES" sz="1100" dirty="0" smtClean="0"/>
              <a:t> en el marcador de la persona, puede ver la dirección en la que se encuentra.</a:t>
            </a:r>
            <a:endParaRPr lang="es-CO" sz="1100" dirty="0"/>
          </a:p>
        </p:txBody>
      </p:sp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7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2814" t="10346" r="32102" b="9853"/>
          <a:stretch/>
        </p:blipFill>
        <p:spPr>
          <a:xfrm>
            <a:off x="1454366" y="1654448"/>
            <a:ext cx="1632887" cy="2922008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 dirty="0" smtClean="0"/>
              <a:t>RETO 1: GOOGLE MAPS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-12190057" y="-7891503"/>
            <a:ext cx="186577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maps marker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11" y="2931790"/>
            <a:ext cx="224379" cy="3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1454366" y="3958704"/>
            <a:ext cx="1584176" cy="432048"/>
          </a:xfrm>
          <a:prstGeom prst="rect">
            <a:avLst/>
          </a:prstGeom>
          <a:solidFill>
            <a:srgbClr val="0F6FC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>
                <a:solidFill>
                  <a:schemeClr val="tx1"/>
                </a:solidFill>
              </a:rPr>
              <a:t>Usted está en </a:t>
            </a:r>
            <a:r>
              <a:rPr lang="es-ES" sz="1050" dirty="0" err="1" smtClean="0">
                <a:solidFill>
                  <a:schemeClr val="tx1"/>
                </a:solidFill>
              </a:rPr>
              <a:t>Univesidad</a:t>
            </a:r>
            <a:r>
              <a:rPr lang="es-ES" sz="1050" dirty="0" smtClean="0">
                <a:solidFill>
                  <a:schemeClr val="tx1"/>
                </a:solidFill>
              </a:rPr>
              <a:t> </a:t>
            </a:r>
            <a:r>
              <a:rPr lang="es-ES" sz="1050" dirty="0" err="1" smtClean="0">
                <a:solidFill>
                  <a:schemeClr val="tx1"/>
                </a:solidFill>
              </a:rPr>
              <a:t>Icesi</a:t>
            </a:r>
            <a:endParaRPr lang="es-CO" sz="105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2667965" y="1760415"/>
            <a:ext cx="288032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" name="Llamada rectangular 2"/>
          <p:cNvSpPr/>
          <p:nvPr/>
        </p:nvSpPr>
        <p:spPr>
          <a:xfrm>
            <a:off x="2177192" y="2232371"/>
            <a:ext cx="749658" cy="502271"/>
          </a:xfrm>
          <a:prstGeom prst="wedgeRectCallout">
            <a:avLst>
              <a:gd name="adj1" fmla="val -21511"/>
              <a:gd name="adj2" fmla="val 7666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00" dirty="0" smtClean="0">
                <a:solidFill>
                  <a:schemeClr val="bg1"/>
                </a:solidFill>
              </a:rPr>
              <a:t>Usted se encuentra en Cl18 con Cr 122, Cali, Colombia</a:t>
            </a:r>
            <a:endParaRPr lang="es-CO" sz="500" dirty="0">
              <a:solidFill>
                <a:schemeClr val="bg1"/>
              </a:solidFill>
            </a:endParaRPr>
          </a:p>
        </p:txBody>
      </p:sp>
      <p:pic>
        <p:nvPicPr>
          <p:cNvPr id="17" name="Picture 4" descr="Resultado de imagen para maps marker person png"/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92" y="2923524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03021"/>
            <a:ext cx="2166373" cy="3541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3409932" y="1760415"/>
            <a:ext cx="28741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Deben implementarlo usando Google </a:t>
            </a:r>
            <a:r>
              <a:rPr lang="es-ES" dirty="0" err="1" smtClean="0"/>
              <a:t>Maps</a:t>
            </a:r>
            <a:r>
              <a:rPr lang="es-ES" dirty="0" smtClean="0"/>
              <a:t> SDK </a:t>
            </a:r>
            <a:r>
              <a:rPr lang="es-ES" dirty="0" err="1" smtClean="0"/>
              <a:t>for</a:t>
            </a:r>
            <a:r>
              <a:rPr lang="es-ES" dirty="0" smtClean="0"/>
              <a:t> Android</a:t>
            </a:r>
          </a:p>
          <a:p>
            <a:endParaRPr lang="es-ES" dirty="0"/>
          </a:p>
          <a:p>
            <a:r>
              <a:rPr lang="es-CO" dirty="0">
                <a:hlinkClick r:id="rId6"/>
              </a:rPr>
              <a:t>https://developers.google.com/maps/documentation/android-sdk/intro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254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ScrollView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408627" cy="23762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r>
              <a:rPr lang="en-US" sz="1100" dirty="0" smtClean="0">
                <a:solidFill>
                  <a:schemeClr val="tx1"/>
                </a:solidFill>
              </a:rPr>
              <a:t>Lorem ipsum </a:t>
            </a:r>
            <a:r>
              <a:rPr lang="en-US" sz="1100" dirty="0">
                <a:solidFill>
                  <a:schemeClr val="tx1"/>
                </a:solidFill>
              </a:rPr>
              <a:t>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sed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</a:t>
            </a:r>
            <a:r>
              <a:rPr lang="en-US" sz="1100" dirty="0" err="1">
                <a:solidFill>
                  <a:schemeClr val="tx1"/>
                </a:solidFill>
              </a:rPr>
              <a:t>dolore</a:t>
            </a:r>
            <a:r>
              <a:rPr lang="en-US" sz="1100" dirty="0">
                <a:solidFill>
                  <a:schemeClr val="tx1"/>
                </a:solidFill>
              </a:rPr>
              <a:t>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smtClean="0">
                <a:solidFill>
                  <a:schemeClr val="tx1"/>
                </a:solidFill>
              </a:rPr>
              <a:t>nisi…</a:t>
            </a: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92802" y="1607145"/>
            <a:ext cx="61246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latin typeface="Consolas" panose="020B0609020204030204" pitchFamily="49" charset="0"/>
              </a:rPr>
              <a:t>ScrollView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	</a:t>
            </a:r>
            <a:r>
              <a:rPr lang="en-US" sz="1200" b="1" dirty="0" err="1" smtClean="0">
                <a:latin typeface="Consolas" panose="020B0609020204030204" pitchFamily="49" charset="0"/>
              </a:rPr>
              <a:t>xmlns</a:t>
            </a:r>
            <a:r>
              <a:rPr lang="en-US" sz="1200" dirty="0" err="1" smtClean="0">
                <a:latin typeface="Consolas" panose="020B0609020204030204" pitchFamily="49" charset="0"/>
              </a:rPr>
              <a:t>:android</a:t>
            </a:r>
            <a:r>
              <a:rPr lang="en-US" sz="1200" dirty="0">
                <a:latin typeface="Consolas" panose="020B0609020204030204" pitchFamily="49" charset="0"/>
              </a:rPr>
              <a:t>="http://schemas.android.com/</a:t>
            </a:r>
            <a:r>
              <a:rPr lang="en-US" sz="1200" dirty="0" err="1">
                <a:latin typeface="Consolas" panose="020B0609020204030204" pitchFamily="49" charset="0"/>
              </a:rPr>
              <a:t>apk</a:t>
            </a:r>
            <a:r>
              <a:rPr lang="en-US" sz="1200" dirty="0">
                <a:latin typeface="Consolas" panose="020B0609020204030204" pitchFamily="49" charset="0"/>
              </a:rPr>
              <a:t>/res/android"</a:t>
            </a:r>
          </a:p>
          <a:p>
            <a:r>
              <a:rPr lang="en-US" sz="1200" b="1" dirty="0" smtClean="0">
                <a:latin typeface="Consolas" panose="020B0609020204030204" pitchFamily="49" charset="0"/>
              </a:rPr>
              <a:t>	</a:t>
            </a:r>
            <a:r>
              <a:rPr lang="en-US" sz="1200" b="1" dirty="0" err="1" smtClean="0">
                <a:latin typeface="Consolas" panose="020B0609020204030204" pitchFamily="49" charset="0"/>
              </a:rPr>
              <a:t>android</a:t>
            </a:r>
            <a:r>
              <a:rPr lang="en-US" sz="1200" dirty="0" err="1" smtClean="0">
                <a:latin typeface="Consolas" panose="020B0609020204030204" pitchFamily="49" charset="0"/>
              </a:rPr>
              <a:t>:layout_width</a:t>
            </a:r>
            <a:r>
              <a:rPr lang="en-US" sz="1200" dirty="0">
                <a:latin typeface="Consolas" panose="020B0609020204030204" pitchFamily="49" charset="0"/>
              </a:rPr>
              <a:t>="</a:t>
            </a:r>
            <a:r>
              <a:rPr lang="en-US" sz="1200" dirty="0" err="1">
                <a:latin typeface="Consolas" panose="020B0609020204030204" pitchFamily="49" charset="0"/>
              </a:rPr>
              <a:t>match_parent</a:t>
            </a:r>
            <a:r>
              <a:rPr lang="en-US" sz="1200" dirty="0">
                <a:latin typeface="Consolas" panose="020B0609020204030204" pitchFamily="49" charset="0"/>
              </a:rPr>
              <a:t>"</a:t>
            </a:r>
          </a:p>
          <a:p>
            <a:r>
              <a:rPr lang="en-US" sz="1200" dirty="0" smtClean="0">
                <a:latin typeface="Consolas" panose="020B0609020204030204" pitchFamily="49" charset="0"/>
              </a:rPr>
              <a:t>	</a:t>
            </a:r>
            <a:r>
              <a:rPr lang="en-US" sz="1200" b="1" dirty="0" err="1" smtClean="0">
                <a:latin typeface="Consolas" panose="020B0609020204030204" pitchFamily="49" charset="0"/>
              </a:rPr>
              <a:t>android</a:t>
            </a:r>
            <a:r>
              <a:rPr lang="en-US" sz="1200" dirty="0" err="1" smtClean="0">
                <a:latin typeface="Consolas" panose="020B0609020204030204" pitchFamily="49" charset="0"/>
              </a:rPr>
              <a:t>:layout_height</a:t>
            </a:r>
            <a:r>
              <a:rPr lang="en-US" sz="1200" dirty="0">
                <a:latin typeface="Consolas" panose="020B0609020204030204" pitchFamily="49" charset="0"/>
              </a:rPr>
              <a:t>="</a:t>
            </a:r>
            <a:r>
              <a:rPr lang="en-US" sz="1200" dirty="0" err="1">
                <a:latin typeface="Consolas" panose="020B0609020204030204" pitchFamily="49" charset="0"/>
              </a:rPr>
              <a:t>match_parent</a:t>
            </a:r>
            <a:r>
              <a:rPr lang="en-US" sz="1200" dirty="0">
                <a:latin typeface="Consolas" panose="020B0609020204030204" pitchFamily="49" charset="0"/>
              </a:rPr>
              <a:t>"</a:t>
            </a:r>
          </a:p>
          <a:p>
            <a:r>
              <a:rPr lang="en-US" sz="1200" dirty="0" smtClean="0">
                <a:latin typeface="Consolas" panose="020B0609020204030204" pitchFamily="49" charset="0"/>
              </a:rPr>
              <a:t>	</a:t>
            </a:r>
            <a:r>
              <a:rPr lang="en-US" sz="1200" b="1" dirty="0" err="1" smtClean="0">
                <a:latin typeface="Consolas" panose="020B0609020204030204" pitchFamily="49" charset="0"/>
              </a:rPr>
              <a:t>android</a:t>
            </a:r>
            <a:r>
              <a:rPr lang="en-US" sz="1200" dirty="0" err="1" smtClean="0">
                <a:latin typeface="Consolas" panose="020B0609020204030204" pitchFamily="49" charset="0"/>
              </a:rPr>
              <a:t>:fillViewport</a:t>
            </a:r>
            <a:r>
              <a:rPr lang="en-US" sz="1200" dirty="0">
                <a:latin typeface="Consolas" panose="020B0609020204030204" pitchFamily="49" charset="0"/>
              </a:rPr>
              <a:t>="true</a:t>
            </a:r>
            <a:r>
              <a:rPr lang="en-US" sz="1200" dirty="0" smtClean="0">
                <a:latin typeface="Consolas" panose="020B0609020204030204" pitchFamily="49" charset="0"/>
              </a:rPr>
              <a:t>"&gt;</a:t>
            </a:r>
          </a:p>
          <a:p>
            <a:endParaRPr lang="es-ES" sz="1200" dirty="0" smtClean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&lt;</a:t>
            </a:r>
            <a:r>
              <a:rPr lang="es-ES" sz="1200" dirty="0" err="1" smtClean="0">
                <a:latin typeface="Consolas" panose="020B0609020204030204" pitchFamily="49" charset="0"/>
              </a:rPr>
              <a:t>LinearLayout</a:t>
            </a:r>
            <a:r>
              <a:rPr lang="es-ES" sz="1200" dirty="0" smtClean="0">
                <a:latin typeface="Consolas" panose="020B0609020204030204" pitchFamily="49" charset="0"/>
              </a:rPr>
              <a:t> 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	</a:t>
            </a:r>
            <a:r>
              <a:rPr lang="es-ES" sz="1200" dirty="0" smtClean="0">
                <a:latin typeface="Consolas" panose="020B0609020204030204" pitchFamily="49" charset="0"/>
              </a:rPr>
              <a:t>	</a:t>
            </a:r>
            <a:r>
              <a:rPr lang="en-US" sz="1200" b="1" dirty="0" err="1" smtClean="0">
                <a:latin typeface="Consolas" panose="020B0609020204030204" pitchFamily="49" charset="0"/>
              </a:rPr>
              <a:t>android</a:t>
            </a:r>
            <a:r>
              <a:rPr lang="en-US" sz="1200" dirty="0" err="1" smtClean="0">
                <a:latin typeface="Consolas" panose="020B0609020204030204" pitchFamily="49" charset="0"/>
              </a:rPr>
              <a:t>:layout_width</a:t>
            </a:r>
            <a:r>
              <a:rPr lang="en-US" sz="1200" dirty="0">
                <a:latin typeface="Consolas" panose="020B0609020204030204" pitchFamily="49" charset="0"/>
              </a:rPr>
              <a:t>="</a:t>
            </a:r>
            <a:r>
              <a:rPr lang="en-US" sz="1200" dirty="0" err="1">
                <a:latin typeface="Consolas" panose="020B0609020204030204" pitchFamily="49" charset="0"/>
              </a:rPr>
              <a:t>match_parent</a:t>
            </a:r>
            <a:r>
              <a:rPr lang="en-US" sz="1200" dirty="0">
                <a:latin typeface="Consolas" panose="020B0609020204030204" pitchFamily="49" charset="0"/>
              </a:rPr>
              <a:t>"</a:t>
            </a:r>
          </a:p>
          <a:p>
            <a:r>
              <a:rPr lang="en-US" sz="1200" dirty="0" smtClean="0">
                <a:latin typeface="Consolas" panose="020B0609020204030204" pitchFamily="49" charset="0"/>
              </a:rPr>
              <a:t>	</a:t>
            </a: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b="1" dirty="0" err="1">
                <a:latin typeface="Consolas" panose="020B0609020204030204" pitchFamily="49" charset="0"/>
              </a:rPr>
              <a:t>android</a:t>
            </a:r>
            <a:r>
              <a:rPr lang="en-US" sz="1200" dirty="0" err="1">
                <a:latin typeface="Consolas" panose="020B0609020204030204" pitchFamily="49" charset="0"/>
              </a:rPr>
              <a:t>:layout_height</a:t>
            </a:r>
            <a:r>
              <a:rPr lang="en-US" sz="1200" dirty="0">
                <a:latin typeface="Consolas" panose="020B0609020204030204" pitchFamily="49" charset="0"/>
              </a:rPr>
              <a:t>="</a:t>
            </a:r>
            <a:r>
              <a:rPr lang="en-US" sz="1200" dirty="0" err="1" smtClean="0">
                <a:latin typeface="Consolas" panose="020B0609020204030204" pitchFamily="49" charset="0"/>
              </a:rPr>
              <a:t>match_parent</a:t>
            </a:r>
            <a:r>
              <a:rPr lang="en-US" sz="1200" dirty="0" smtClean="0">
                <a:latin typeface="Consolas" panose="020B0609020204030204" pitchFamily="49" charset="0"/>
              </a:rPr>
              <a:t>“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dirty="0" smtClean="0">
                <a:latin typeface="Consolas" panose="020B0609020204030204" pitchFamily="49" charset="0"/>
              </a:rPr>
              <a:t>	</a:t>
            </a:r>
            <a:r>
              <a:rPr lang="en-US" sz="1200" b="1" dirty="0" smtClean="0">
                <a:latin typeface="Consolas" panose="020B0609020204030204" pitchFamily="49" charset="0"/>
              </a:rPr>
              <a:t>orientation</a:t>
            </a:r>
            <a:r>
              <a:rPr lang="en-US" sz="1200" dirty="0" smtClean="0">
                <a:latin typeface="Consolas" panose="020B0609020204030204" pitchFamily="49" charset="0"/>
              </a:rPr>
              <a:t>="vertical"</a:t>
            </a:r>
            <a:r>
              <a:rPr lang="es-ES" sz="1200" dirty="0" smtClean="0">
                <a:latin typeface="Consolas" panose="020B0609020204030204" pitchFamily="49" charset="0"/>
              </a:rPr>
              <a:t>&gt;</a:t>
            </a:r>
          </a:p>
          <a:p>
            <a:r>
              <a:rPr lang="es-ES" sz="1200" i="1" dirty="0" smtClean="0">
                <a:latin typeface="Consolas" panose="020B0609020204030204" pitchFamily="49" charset="0"/>
              </a:rPr>
              <a:t>		&lt;!– Todos los </a:t>
            </a:r>
            <a:r>
              <a:rPr lang="es-ES" sz="1200" i="1" dirty="0" err="1" smtClean="0">
                <a:latin typeface="Consolas" panose="020B0609020204030204" pitchFamily="49" charset="0"/>
              </a:rPr>
              <a:t>views</a:t>
            </a:r>
            <a:r>
              <a:rPr lang="es-ES" sz="1200" i="1" dirty="0" smtClean="0">
                <a:latin typeface="Consolas" panose="020B0609020204030204" pitchFamily="49" charset="0"/>
              </a:rPr>
              <a:t> del diseño --&gt;</a:t>
            </a:r>
            <a:endParaRPr lang="es-ES" sz="1200" i="1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&lt;/</a:t>
            </a:r>
            <a:r>
              <a:rPr lang="es-ES" sz="1200" dirty="0" err="1" smtClean="0">
                <a:latin typeface="Consolas" panose="020B0609020204030204" pitchFamily="49" charset="0"/>
              </a:rPr>
              <a:t>LinearLayout</a:t>
            </a:r>
            <a:r>
              <a:rPr lang="es-ES" sz="1200" dirty="0" smtClean="0">
                <a:latin typeface="Consolas" panose="020B0609020204030204" pitchFamily="49" charset="0"/>
              </a:rPr>
              <a:t>&gt;</a:t>
            </a:r>
            <a:endParaRPr lang="es-ES" sz="1200" dirty="0">
              <a:latin typeface="Consolas" panose="020B0609020204030204" pitchFamily="49" charset="0"/>
            </a:endParaRP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&lt;/</a:t>
            </a:r>
            <a:r>
              <a:rPr lang="es-ES" sz="1200" dirty="0" err="1" smtClean="0">
                <a:latin typeface="Consolas" panose="020B0609020204030204" pitchFamily="49" charset="0"/>
              </a:rPr>
              <a:t>ScrollView</a:t>
            </a:r>
            <a:r>
              <a:rPr lang="es-ES" sz="1200" dirty="0" smtClean="0">
                <a:latin typeface="Consolas" panose="020B0609020204030204" pitchFamily="49" charset="0"/>
              </a:rPr>
              <a:t>&gt;</a:t>
            </a:r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pic>
        <p:nvPicPr>
          <p:cNvPr id="1027" name="Picture 3" descr="http://omicrono.elespanol.com/wp-content/uploads/2015/03/Lorem-ipsum-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0" t="56314" r="26270"/>
          <a:stretch/>
        </p:blipFill>
        <p:spPr bwMode="auto">
          <a:xfrm>
            <a:off x="1147149" y="1635646"/>
            <a:ext cx="1408627" cy="786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2411760" y="2247879"/>
            <a:ext cx="72008" cy="129614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70" y="1303021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99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ScrollView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336619" cy="24482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47149" y="2499742"/>
            <a:ext cx="1412655" cy="158417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&lt;</a:t>
            </a:r>
            <a:r>
              <a:rPr lang="es-ES" dirty="0" err="1" smtClean="0"/>
              <a:t>TextView</a:t>
            </a:r>
            <a:r>
              <a:rPr lang="es-ES" dirty="0" smtClean="0"/>
              <a:t>/&gt;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144445" y="1635646"/>
            <a:ext cx="1415359" cy="79208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&lt;</a:t>
            </a:r>
            <a:r>
              <a:rPr lang="es-ES" dirty="0" err="1" smtClean="0"/>
              <a:t>ImageView</a:t>
            </a:r>
            <a:r>
              <a:rPr lang="es-ES" dirty="0"/>
              <a:t>/</a:t>
            </a:r>
            <a:r>
              <a:rPr lang="es-ES" dirty="0" smtClean="0"/>
              <a:t>&gt;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354269" y="2147589"/>
            <a:ext cx="72008" cy="129614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552447" y="1433741"/>
            <a:ext cx="1872208" cy="32262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660459" y="1491630"/>
            <a:ext cx="1656184" cy="100811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&lt;</a:t>
            </a:r>
            <a:r>
              <a:rPr lang="es-ES" dirty="0" err="1" smtClean="0"/>
              <a:t>ImageView</a:t>
            </a:r>
            <a:r>
              <a:rPr lang="es-ES" dirty="0"/>
              <a:t>/</a:t>
            </a:r>
            <a:r>
              <a:rPr lang="es-ES" dirty="0" smtClean="0"/>
              <a:t>&gt;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660459" y="2577367"/>
            <a:ext cx="1656184" cy="195751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&lt;</a:t>
            </a:r>
            <a:r>
              <a:rPr lang="es-ES" dirty="0" err="1" smtClean="0"/>
              <a:t>TextView</a:t>
            </a:r>
            <a:r>
              <a:rPr lang="es-ES" dirty="0" smtClean="0"/>
              <a:t>/&gt;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2699792" y="2898779"/>
            <a:ext cx="74294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6516216" y="2095276"/>
            <a:ext cx="1800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Cuando el contenido de la actividad es más grande que la pantalla, se puede usar un </a:t>
            </a:r>
            <a:r>
              <a:rPr lang="es-ES" dirty="0" err="1" smtClean="0"/>
              <a:t>ScrollView</a:t>
            </a:r>
            <a:endParaRPr lang="es-CO" dirty="0"/>
          </a:p>
        </p:txBody>
      </p:sp>
      <p:sp>
        <p:nvSpPr>
          <p:cNvPr id="14" name="CuadroTexto 13"/>
          <p:cNvSpPr txBox="1"/>
          <p:nvPr/>
        </p:nvSpPr>
        <p:spPr>
          <a:xfrm>
            <a:off x="6160204" y="2372274"/>
            <a:ext cx="216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 smtClean="0"/>
              <a:t>!</a:t>
            </a:r>
            <a:endParaRPr lang="es-CO" sz="4800" dirty="0"/>
          </a:p>
        </p:txBody>
      </p:sp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45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85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Listeners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685"/>
            <a:ext cx="1944216" cy="6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0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Listeners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043608" y="1491630"/>
            <a:ext cx="56166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GUI </a:t>
            </a:r>
            <a:r>
              <a:rPr lang="es-ES" dirty="0" err="1" smtClean="0"/>
              <a:t>Listeners</a:t>
            </a:r>
            <a:r>
              <a:rPr lang="es-CO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usuario</a:t>
            </a:r>
          </a:p>
          <a:p>
            <a:r>
              <a:rPr lang="es-ES" dirty="0"/>
              <a:t> </a:t>
            </a:r>
            <a:r>
              <a:rPr lang="es-ES" dirty="0" smtClean="0"/>
              <a:t>     </a:t>
            </a:r>
            <a:r>
              <a:rPr lang="es-ES" b="1" dirty="0" smtClean="0"/>
              <a:t>EJEMPLOS</a:t>
            </a:r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onClickListener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onItemClickListener</a:t>
            </a:r>
            <a:endParaRPr lang="es-ES" dirty="0"/>
          </a:p>
          <a:p>
            <a:r>
              <a:rPr lang="es-ES" dirty="0" smtClean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onTouchListener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onKeyListener</a:t>
            </a:r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System</a:t>
            </a:r>
            <a:r>
              <a:rPr lang="es-ES" dirty="0" smtClean="0"/>
              <a:t> </a:t>
            </a:r>
            <a:r>
              <a:rPr lang="es-ES" dirty="0" err="1" smtClean="0"/>
              <a:t>Listeners</a:t>
            </a:r>
            <a:r>
              <a:rPr lang="es-ES" dirty="0" smtClean="0"/>
              <a:t>:</a:t>
            </a:r>
          </a:p>
          <a:p>
            <a:r>
              <a:rPr lang="es-ES" dirty="0"/>
              <a:t>	</a:t>
            </a:r>
            <a:r>
              <a:rPr lang="es-ES" dirty="0" smtClean="0"/>
              <a:t>Interrupciones del sistema</a:t>
            </a:r>
          </a:p>
          <a:p>
            <a:r>
              <a:rPr lang="es-ES" dirty="0" smtClean="0"/>
              <a:t>      </a:t>
            </a:r>
            <a:r>
              <a:rPr lang="es-ES" b="1" dirty="0" smtClean="0"/>
              <a:t>EJEMPLOS</a:t>
            </a:r>
          </a:p>
          <a:p>
            <a:r>
              <a:rPr lang="es-ES" b="1" dirty="0"/>
              <a:t>	</a:t>
            </a:r>
            <a:r>
              <a:rPr lang="es-ES" dirty="0" smtClean="0">
                <a:solidFill>
                  <a:srgbClr val="0070C0"/>
                </a:solidFill>
              </a:rPr>
              <a:t>x</a:t>
            </a:r>
            <a:r>
              <a:rPr lang="es-ES" dirty="0" smtClean="0"/>
              <a:t> </a:t>
            </a:r>
            <a:r>
              <a:rPr lang="es-ES" dirty="0" err="1" smtClean="0"/>
              <a:t>onActivityResult</a:t>
            </a:r>
            <a:endParaRPr lang="es-ES" dirty="0" smtClean="0"/>
          </a:p>
          <a:p>
            <a:r>
              <a:rPr lang="es-ES" b="1" dirty="0"/>
              <a:t>	</a:t>
            </a:r>
            <a:r>
              <a:rPr lang="es-ES" dirty="0">
                <a:solidFill>
                  <a:srgbClr val="0070C0"/>
                </a:solidFill>
              </a:rPr>
              <a:t>x</a:t>
            </a:r>
            <a:r>
              <a:rPr lang="es-ES" dirty="0"/>
              <a:t> </a:t>
            </a:r>
            <a:r>
              <a:rPr lang="es-ES" dirty="0" err="1" smtClean="0"/>
              <a:t>onRequestPermissionsResult</a:t>
            </a:r>
            <a:endParaRPr lang="es-ES" b="1" dirty="0" smtClean="0"/>
          </a:p>
        </p:txBody>
      </p:sp>
    </p:spTree>
    <p:extLst>
      <p:ext uri="{BB962C8B-B14F-4D97-AF65-F5344CB8AC3E}">
        <p14:creationId xmlns:p14="http://schemas.microsoft.com/office/powerpoint/2010/main" val="218396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Referenciación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19357" y="2532784"/>
            <a:ext cx="6124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Button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boton</a:t>
            </a:r>
            <a:r>
              <a:rPr lang="en-US" sz="1600" dirty="0" smtClean="0">
                <a:latin typeface="Consolas" panose="020B0609020204030204" pitchFamily="49" charset="0"/>
              </a:rPr>
              <a:t> = </a:t>
            </a:r>
            <a:r>
              <a:rPr lang="en-US" sz="1600" dirty="0">
                <a:latin typeface="Consolas" panose="020B0609020204030204" pitchFamily="49" charset="0"/>
              </a:rPr>
              <a:t>(Button) </a:t>
            </a:r>
            <a:r>
              <a:rPr lang="en-US" sz="1600" dirty="0" err="1" smtClean="0">
                <a:latin typeface="Consolas" panose="020B0609020204030204" pitchFamily="49" charset="0"/>
              </a:rPr>
              <a:t>findViewById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R.id.boton</a:t>
            </a:r>
            <a:r>
              <a:rPr lang="en-US" sz="1600" dirty="0" smtClean="0">
                <a:latin typeface="Consolas" panose="020B0609020204030204" pitchFamily="49" charset="0"/>
              </a:rPr>
              <a:t>);</a:t>
            </a:r>
            <a:endParaRPr lang="en-US" sz="16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</p:txBody>
      </p:sp>
      <p:sp>
        <p:nvSpPr>
          <p:cNvPr id="13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5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85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OnClickListener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50" y="1635646"/>
            <a:ext cx="1408626" cy="24976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75399" y="1915992"/>
            <a:ext cx="115212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Click</a:t>
            </a:r>
            <a:r>
              <a:rPr lang="es-ES" dirty="0" smtClean="0">
                <a:solidFill>
                  <a:schemeClr val="tx1"/>
                </a:solidFill>
              </a:rPr>
              <a:t> 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388" y="2193277"/>
            <a:ext cx="487388" cy="487388"/>
          </a:xfrm>
          <a:prstGeom prst="rect">
            <a:avLst/>
          </a:prstGeom>
          <a:noFill/>
          <a:scene3d>
            <a:camera prst="perspectiveAbove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992802" y="1607145"/>
            <a:ext cx="61246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nsolas" panose="020B0609020204030204" pitchFamily="49" charset="0"/>
              </a:rPr>
              <a:t>Button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boton</a:t>
            </a:r>
            <a:r>
              <a:rPr lang="en-US" sz="1200" dirty="0" smtClean="0">
                <a:latin typeface="Consolas" panose="020B0609020204030204" pitchFamily="49" charset="0"/>
              </a:rPr>
              <a:t> = </a:t>
            </a:r>
            <a:r>
              <a:rPr lang="en-US" sz="1200" dirty="0">
                <a:latin typeface="Consolas" panose="020B0609020204030204" pitchFamily="49" charset="0"/>
              </a:rPr>
              <a:t>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R.id.boton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 smtClean="0">
                <a:latin typeface="Consolas" panose="020B0609020204030204" pitchFamily="49" charset="0"/>
              </a:rPr>
              <a:t>boton.setOnClickListener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View.OnClickListener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void </a:t>
            </a:r>
            <a:r>
              <a:rPr lang="en-US" sz="1200" dirty="0" err="1">
                <a:latin typeface="Consolas" panose="020B0609020204030204" pitchFamily="49" charset="0"/>
              </a:rPr>
              <a:t>onClick</a:t>
            </a:r>
            <a:r>
              <a:rPr lang="en-US" sz="1200" dirty="0">
                <a:latin typeface="Consolas" panose="020B0609020204030204" pitchFamily="49" charset="0"/>
              </a:rPr>
              <a:t>(View v) {</a:t>
            </a:r>
          </a:p>
          <a:p>
            <a:r>
              <a:rPr lang="en-US" sz="1200" i="1" dirty="0">
                <a:latin typeface="Consolas" panose="020B0609020204030204" pitchFamily="49" charset="0"/>
              </a:rPr>
              <a:t>        </a:t>
            </a:r>
            <a:r>
              <a:rPr lang="en-US" sz="1200" i="1" dirty="0" err="1" smtClean="0">
                <a:latin typeface="Consolas" panose="020B0609020204030204" pitchFamily="49" charset="0"/>
              </a:rPr>
              <a:t>accion</a:t>
            </a:r>
            <a:r>
              <a:rPr lang="en-US" sz="1200" i="1" dirty="0" smtClean="0">
                <a:latin typeface="Consolas" panose="020B0609020204030204" pitchFamily="49" charset="0"/>
              </a:rPr>
              <a:t>(v</a:t>
            </a:r>
            <a:r>
              <a:rPr lang="en-US" sz="1200" i="1" dirty="0"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83968" y="3604818"/>
            <a:ext cx="22906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Ejecuta el método acción cuando se toque el botón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3971062" y="3543262"/>
            <a:ext cx="3129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 smtClean="0"/>
              <a:t>!</a:t>
            </a:r>
            <a:endParaRPr lang="es-CO" sz="3600" dirty="0"/>
          </a:p>
        </p:txBody>
      </p:sp>
      <p:pic>
        <p:nvPicPr>
          <p:cNvPr id="13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9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OnTouchListener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399685" cy="24976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s-ES" sz="1100" dirty="0" smtClean="0">
              <a:solidFill>
                <a:schemeClr val="tx1"/>
              </a:solidFill>
            </a:endParaRPr>
          </a:p>
          <a:p>
            <a:endParaRPr lang="es-ES" sz="1100" dirty="0">
              <a:solidFill>
                <a:schemeClr val="tx1"/>
              </a:solidFill>
            </a:endParaRP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  <a:p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199" y="84233"/>
            <a:ext cx="1152449" cy="3607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47149" y="1902219"/>
            <a:ext cx="1399685" cy="1944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992802" y="1419622"/>
            <a:ext cx="61246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>
                <a:latin typeface="Consolas" panose="020B0609020204030204" pitchFamily="49" charset="0"/>
              </a:rPr>
              <a:t>TextView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miText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>
                <a:latin typeface="Consolas" panose="020B0609020204030204" pitchFamily="49" charset="0"/>
              </a:rPr>
              <a:t>= (Button) </a:t>
            </a:r>
            <a:r>
              <a:rPr lang="en-US" sz="1200" dirty="0" err="1" smtClean="0">
                <a:latin typeface="Consolas" panose="020B0609020204030204" pitchFamily="49" charset="0"/>
              </a:rPr>
              <a:t>findViewById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R.id.miText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</a:rPr>
              <a:t>miText</a:t>
            </a:r>
            <a:r>
              <a:rPr lang="en-US" sz="1200" dirty="0" err="1" smtClean="0">
                <a:latin typeface="Consolas" panose="020B0609020204030204" pitchFamily="49" charset="0"/>
              </a:rPr>
              <a:t>.setOnTouchListener</a:t>
            </a:r>
            <a:r>
              <a:rPr lang="en-US" sz="1200" dirty="0" smtClean="0">
                <a:latin typeface="Consolas" panose="020B0609020204030204" pitchFamily="49" charset="0"/>
              </a:rPr>
              <a:t>(new </a:t>
            </a:r>
            <a:r>
              <a:rPr lang="en-US" sz="1200" dirty="0" err="1">
                <a:latin typeface="Consolas" panose="020B0609020204030204" pitchFamily="49" charset="0"/>
              </a:rPr>
              <a:t>OnTouchListener</a:t>
            </a:r>
            <a:r>
              <a:rPr lang="en-US" sz="12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public </a:t>
            </a:r>
            <a:r>
              <a:rPr lang="en-US" sz="1200" dirty="0" err="1">
                <a:latin typeface="Consolas" panose="020B0609020204030204" pitchFamily="49" charset="0"/>
              </a:rPr>
              <a:t>boolean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onTouch</a:t>
            </a:r>
            <a:r>
              <a:rPr lang="en-US" sz="1200" dirty="0">
                <a:latin typeface="Consolas" panose="020B0609020204030204" pitchFamily="49" charset="0"/>
              </a:rPr>
              <a:t>(View v, </a:t>
            </a:r>
            <a:r>
              <a:rPr lang="en-US" sz="1200" dirty="0" err="1">
                <a:latin typeface="Consolas" panose="020B0609020204030204" pitchFamily="49" charset="0"/>
              </a:rPr>
              <a:t>MotionEvent</a:t>
            </a:r>
            <a:r>
              <a:rPr lang="en-US" sz="1200" dirty="0">
                <a:latin typeface="Consolas" panose="020B0609020204030204" pitchFamily="49" charset="0"/>
              </a:rPr>
              <a:t> event)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	 </a:t>
            </a:r>
            <a:r>
              <a:rPr lang="es-ES" sz="1200" dirty="0" err="1">
                <a:latin typeface="Consolas" panose="020B0609020204030204" pitchFamily="49" charset="0"/>
              </a:rPr>
              <a:t>switch</a:t>
            </a:r>
            <a:r>
              <a:rPr lang="es-ES" sz="1200" dirty="0">
                <a:latin typeface="Consolas" panose="020B0609020204030204" pitchFamily="49" charset="0"/>
              </a:rPr>
              <a:t> (</a:t>
            </a:r>
            <a:r>
              <a:rPr lang="es-ES" sz="1200" dirty="0" err="1">
                <a:latin typeface="Consolas" panose="020B0609020204030204" pitchFamily="49" charset="0"/>
              </a:rPr>
              <a:t>event.getAction</a:t>
            </a:r>
            <a:r>
              <a:rPr lang="es-ES" sz="1200" dirty="0">
                <a:latin typeface="Consolas" panose="020B0609020204030204" pitchFamily="49" charset="0"/>
              </a:rPr>
              <a:t>()) {</a:t>
            </a: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ACTION_DOWN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ACTION_MOVE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true;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    case </a:t>
            </a:r>
            <a:r>
              <a:rPr lang="es-ES" sz="1200" dirty="0" err="1">
                <a:latin typeface="Consolas" panose="020B0609020204030204" pitchFamily="49" charset="0"/>
              </a:rPr>
              <a:t>MotionEvent.</a:t>
            </a:r>
            <a:r>
              <a:rPr lang="es-ES" sz="1200" b="1" dirty="0" err="1">
                <a:latin typeface="Consolas" panose="020B0609020204030204" pitchFamily="49" charset="0"/>
              </a:rPr>
              <a:t>ACTION_UP</a:t>
            </a:r>
            <a:r>
              <a:rPr lang="es-ES" sz="1200" dirty="0" smtClean="0">
                <a:latin typeface="Consolas" panose="020B0609020204030204" pitchFamily="49" charset="0"/>
              </a:rPr>
              <a:t>:</a:t>
            </a:r>
          </a:p>
          <a:p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 smtClean="0">
                <a:latin typeface="Consolas" panose="020B0609020204030204" pitchFamily="49" charset="0"/>
              </a:rPr>
              <a:t>	    </a:t>
            </a:r>
            <a:r>
              <a:rPr lang="es-ES" sz="1200" dirty="0" err="1" smtClean="0">
                <a:latin typeface="Consolas" panose="020B0609020204030204" pitchFamily="49" charset="0"/>
              </a:rPr>
              <a:t>return</a:t>
            </a:r>
            <a:r>
              <a:rPr lang="es-ES" sz="1200" dirty="0" smtClean="0">
                <a:latin typeface="Consolas" panose="020B0609020204030204" pitchFamily="49" charset="0"/>
              </a:rPr>
              <a:t> false;</a:t>
            </a:r>
            <a:endParaRPr lang="es-ES" sz="1200" dirty="0">
              <a:latin typeface="Consolas" panose="020B0609020204030204" pitchFamily="49" charset="0"/>
            </a:endParaRPr>
          </a:p>
          <a:p>
            <a:r>
              <a:rPr lang="es-ES" sz="1200" dirty="0">
                <a:latin typeface="Consolas" panose="020B0609020204030204" pitchFamily="49" charset="0"/>
              </a:rPr>
              <a:t>        } 	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 }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3" name="Flecha en U 2"/>
          <p:cNvSpPr/>
          <p:nvPr/>
        </p:nvSpPr>
        <p:spPr>
          <a:xfrm>
            <a:off x="1815600" y="2377321"/>
            <a:ext cx="504056" cy="64807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83940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n para hand icon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451" y="2874327"/>
            <a:ext cx="487388" cy="4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D:\Usuarios\1143848922\Downloads\kisspng-feature-phone-smartphone-mobile-phone-accessories-black-border-mobile-phone-5a71a4107c60b5.33238784151739700850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51572"/>
            <a:ext cx="1875426" cy="306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52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AO-Theme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AO-Theme" id="{20182190-A49B-4539-8B8D-99DAED61407D}" vid="{177BBD3A-124E-465B-8A36-CCB2FD2F6C2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UAO-Theme</Template>
  <TotalTime>4458</TotalTime>
  <Words>609</Words>
  <Application>Microsoft Office PowerPoint</Application>
  <PresentationFormat>Presentación en pantalla (16:9)</PresentationFormat>
  <Paragraphs>206</Paragraphs>
  <Slides>22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UAO-Theme</vt:lpstr>
      <vt:lpstr>Aplicaciones Móviles</vt:lpstr>
      <vt:lpstr>Views</vt:lpstr>
      <vt:lpstr>ScrollView</vt:lpstr>
      <vt:lpstr>ScrollView</vt:lpstr>
      <vt:lpstr>Listeners</vt:lpstr>
      <vt:lpstr>Listeners</vt:lpstr>
      <vt:lpstr>Referenciación</vt:lpstr>
      <vt:lpstr>OnClickListener</vt:lpstr>
      <vt:lpstr>OnTouchListener</vt:lpstr>
      <vt:lpstr>OnTouchListener</vt:lpstr>
      <vt:lpstr>OnTouchListener</vt:lpstr>
      <vt:lpstr>Intents</vt:lpstr>
      <vt:lpstr>Intent</vt:lpstr>
      <vt:lpstr>Intent</vt:lpstr>
      <vt:lpstr>Intent (CallBack de las Activities)</vt:lpstr>
      <vt:lpstr>ACTIVIDAD EN CLASE</vt:lpstr>
      <vt:lpstr>RETO 1</vt:lpstr>
      <vt:lpstr>RETO 1: GOOGLE MAPS</vt:lpstr>
      <vt:lpstr>RETO 1: GOOGLE MAPS</vt:lpstr>
      <vt:lpstr>RETO 1: GOOGLE MAPS</vt:lpstr>
      <vt:lpstr>RETO 1: GOOGLE MAPS</vt:lpstr>
      <vt:lpstr>RETO 1: GOOGLE MAPS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Nino</cp:lastModifiedBy>
  <cp:revision>78</cp:revision>
  <dcterms:modified xsi:type="dcterms:W3CDTF">2019-01-31T21:07:15Z</dcterms:modified>
</cp:coreProperties>
</file>